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80" r:id="rId3"/>
    <p:sldId id="281" r:id="rId4"/>
    <p:sldId id="282" r:id="rId5"/>
    <p:sldId id="283" r:id="rId6"/>
    <p:sldId id="284" r:id="rId7"/>
    <p:sldId id="289" r:id="rId8"/>
    <p:sldId id="285" r:id="rId9"/>
    <p:sldId id="287" r:id="rId10"/>
    <p:sldId id="286" r:id="rId11"/>
    <p:sldId id="288" r:id="rId12"/>
    <p:sldId id="267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DDDD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88722" autoAdjust="0"/>
  </p:normalViewPr>
  <p:slideViewPr>
    <p:cSldViewPr>
      <p:cViewPr>
        <p:scale>
          <a:sx n="100" d="100"/>
          <a:sy n="100" d="100"/>
        </p:scale>
        <p:origin x="-192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FF8B95-5A09-4A86-BA25-F30BE6D97AAE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4BC6AB-C6B6-4082-A1CD-3022E18F2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50AC4-A9D6-453D-92D2-FE1721A39D1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Нагороди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14908-B551-4700-8AC1-FF3A082374D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A339-A68C-44B7-A2D1-C84C0A7D514C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CFC0-4CF0-42A3-87FF-BB15A339EC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BE55-A233-45EF-9ECF-152C879705FF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55E4-7945-4F47-B37A-28B581F651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499C-731F-4779-9BA9-2D1384CC1480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D56C-0E87-4606-848D-9ECCC93151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7498-44BD-427A-BED2-5D46FAE75E0F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778D-5C71-42D4-9EB0-CD9BB4FAFA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1441-0787-4B2A-BEF3-E49CEF793300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74D3-605E-4C69-9DC7-7E435C0C58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F086-7EE5-4FAD-A246-AF31C3F7BDD8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09C5-7ADF-4463-827A-80A0202B49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F16B-FF5F-480B-AB22-2B4696F73462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ACB3-C3F5-4F8F-8BBE-E84ED6EF83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B2C1-67DD-46AD-8808-3E06B7237075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B703-E275-4AEC-8645-0650FA1A3C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E94F-5900-48F2-8C62-ED51F2928D5D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5C8A-36E5-4A19-8543-D331E60AE4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2E8B-202F-4BF2-8F15-0C44CD19DD4B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00B0-1BB3-489E-92CB-87285DBF2C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2253-EAEC-4DAB-A762-93EC4A5FCC35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8D55-4EE2-458F-B7AA-6B933B236D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541A3-8919-444E-85D2-48EF61A268BD}" type="datetimeFigureOut">
              <a:rPr lang="uk-UA"/>
              <a:pPr>
                <a:defRPr/>
              </a:pPr>
              <a:t>04.01.2016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4E248A-BCBC-448E-8EF7-FD548C30AE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Local%20Settings\Temp\&#1055;&#1077;&#1076;&#1072;&#1075;&#1086;&#1075;&#1110;&#1095;&#1085;&#1072;%20&#1089;&#1082;&#1072;&#1088;&#1073;&#1085;&#1080;&#1095;&#1082;&#1072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uliapodoprigora.webnode.com.ua/pedagogichna-skarbnichka/" TargetMode="Externa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&#1087;&#1086;&#1079;&#1072;&#1082;&#1083;&#1072;&#1089;&#1085;&#1072;%20&#1088;&#1086;&#1073;&#1086;&#1090;&#1072;/&#1052;&#1086;&#1074;&#1085;&#1080;&#1081;%20&#1090;&#1072;&#1073;&#1110;&#1088;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86;&#1079;&#1072;&#1082;&#1083;&#1072;&#1089;&#1085;&#1072;%20&#1088;&#1086;&#1073;&#1086;&#1090;&#1072;/&#1055;&#1088;&#1080;&#1085;&#1094;&#1077;&#1089;&#1072;%20&#1074;&#1110;&#1076;&#1077;&#1086;.AVI" TargetMode="External"/><Relationship Id="rId5" Type="http://schemas.openxmlformats.org/officeDocument/2006/relationships/hyperlink" Target="http://yuliapodoprigora.webnode.com.ua/pedagogichna-skarbnichka/" TargetMode="Externa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le:///C:\Documents%20and%20Settings\User\Local%20Settings\Temp\&#1087;&#1077;&#1076;&#1072;&#1075;&#1086;&#1075;&#1110;&#1095;&#1085;&#1077;%20&#1077;&#1089;&#1077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uliapodoprigora.webnode.com.ua/pedagogichna-skarbnichk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://yuliapodoprigora.webnode.com.ua/fotogalereya/" TargetMode="Externa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://www.krgimn.at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vpodoprigora@gmail.com" TargetMode="External"/><Relationship Id="rId5" Type="http://schemas.openxmlformats.org/officeDocument/2006/relationships/hyperlink" Target="mailto:podoprigora@gmail.com" TargetMode="External"/><Relationship Id="rId4" Type="http://schemas.openxmlformats.org/officeDocument/2006/relationships/hyperlink" Target="http://www.yuliapodoprigora.webnode.com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&#1087;&#1077;&#1076;&#1072;&#1075;&#1086;&#1075;&#1110;&#1095;&#1085;&#1072;%20&#1076;&#1110;&#1103;&#1083;&#1100;&#1085;&#1110;&#1089;&#1090;&#1100;/&#1087;&#1077;&#1076;&#1072;&#1075;&#1086;&#1075;&#1110;&#1095;&#1085;&#1077;%20&#1077;&#1089;&#1077;.doc" TargetMode="Externa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87;&#1077;&#1076;&#1072;&#1075;&#1086;&#1075;&#1110;&#1095;&#1085;&#1072;%20&#1076;&#1110;&#1103;&#1083;&#1100;&#1085;&#1110;&#1089;&#1090;&#1100;/&#1056;&#1077;&#1079;&#1091;&#1083;&#1100;&#1090;&#1072;&#1090;&#1080;%20&#1085;&#1072;&#1074;&#1095;&#1072;&#1083;&#1100;&#1085;&#1080;&#1093;%20&#1076;&#1086;&#1089;&#1103;&#1075;&#1085;&#1077;&#1085;&#1100;%20&#1091;&#1095;&#1085;&#1110;&#1074;%20&#1079;%202010%20&#1087;&#1086;%202014%20&#1085;.docx" TargetMode="External"/><Relationship Id="rId3" Type="http://schemas.openxmlformats.org/officeDocument/2006/relationships/image" Target="../media/image4.png"/><Relationship Id="rId7" Type="http://schemas.openxmlformats.org/officeDocument/2006/relationships/hyperlink" Target="&#1087;&#1077;&#1076;&#1072;&#1075;&#1086;&#1075;&#1110;&#1095;&#1085;&#1072;%20&#1076;&#1110;&#1103;&#1083;&#1100;&#1085;&#1110;&#1089;&#1090;&#1100;/&#1071;&#1082;&#1110;&#1089;&#1090;&#1100;%20&#1079;&#1085;&#1072;&#1085;&#1100;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77;&#1076;&#1072;&#1075;&#1086;&#1075;&#1110;&#1095;&#1085;&#1072;%20&#1076;&#1110;&#1103;&#1083;&#1100;&#1085;&#1110;&#1089;&#1090;&#1100;/&#1056;&#1077;&#1079;&#1091;&#1083;&#1100;&#1090;&#1072;&#1090;&#1080;%20&#1085;&#1072;&#1074;&#1095;&#1072;&#1083;&#1100;&#1085;&#1080;&#1093;%20&#1076;&#1086;&#1089;&#1103;&#1075;&#1085;&#1077;&#1085;&#1100;%20&#1091;&#1095;&#1085;&#1110;&#1074;%205%20&#1082;&#1083;&#1072;&#1089;&#1091;%20&#1079;%202010%20&#1087;&#1086;%202014%20&#1085;.docx" TargetMode="External"/><Relationship Id="rId5" Type="http://schemas.openxmlformats.org/officeDocument/2006/relationships/slide" Target="slide2.xml"/><Relationship Id="rId4" Type="http://schemas.openxmlformats.org/officeDocument/2006/relationships/hyperlink" Target="file:///C:\Documents%20and%20Settings\User\Local%20Settings\Temp\&#1056;&#1077;&#1079;&#1091;&#1083;&#1100;&#1090;&#1072;&#1090;&#1080;%20&#1085;&#1072;&#1074;&#1095;&#1072;&#1083;&#1100;&#1085;&#1080;&#1093;%20&#1076;&#1086;&#1089;&#1103;&#1075;&#1085;&#1077;&#1085;&#1100;%20&#1091;&#1095;&#1085;&#1110;&#1074;%20&#1079;%202010%20&#1087;&#1086;%202014%20&#1085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uk-UA" sz="3000" smtClean="0">
                <a:solidFill>
                  <a:schemeClr val="bg1"/>
                </a:solidFill>
                <a:latin typeface="m_Acadian"/>
              </a:rPr>
              <a:t>Краснопільська гімназія </a:t>
            </a:r>
            <a:r>
              <a:rPr lang="en-US" sz="3000" smtClean="0">
                <a:solidFill>
                  <a:schemeClr val="bg1"/>
                </a:solidFill>
                <a:latin typeface="m_Acadian"/>
              </a:rPr>
              <a:t> </a:t>
            </a:r>
            <a:r>
              <a:rPr lang="uk-UA" sz="3000" smtClean="0">
                <a:solidFill>
                  <a:schemeClr val="bg1"/>
                </a:solidFill>
                <a:latin typeface="m_Acadian"/>
              </a:rPr>
              <a:t/>
            </a:r>
            <a:br>
              <a:rPr lang="uk-UA" sz="3000" smtClean="0">
                <a:solidFill>
                  <a:schemeClr val="bg1"/>
                </a:solidFill>
                <a:latin typeface="m_Acadian"/>
              </a:rPr>
            </a:br>
            <a:r>
              <a:rPr lang="uk-UA" sz="3000" smtClean="0">
                <a:solidFill>
                  <a:schemeClr val="bg1"/>
                </a:solidFill>
                <a:latin typeface="m_Acadian"/>
              </a:rPr>
              <a:t>Краснопільської районної ради </a:t>
            </a:r>
            <a:br>
              <a:rPr lang="uk-UA" sz="3000" smtClean="0">
                <a:solidFill>
                  <a:schemeClr val="bg1"/>
                </a:solidFill>
                <a:latin typeface="m_Acadian"/>
              </a:rPr>
            </a:br>
            <a:r>
              <a:rPr lang="uk-UA" sz="3000" smtClean="0">
                <a:solidFill>
                  <a:schemeClr val="bg1"/>
                </a:solidFill>
                <a:latin typeface="m_Acadian"/>
              </a:rPr>
              <a:t>Сумської області</a:t>
            </a:r>
            <a:endParaRPr lang="uk-UA" sz="3000" smtClean="0">
              <a:latin typeface="m_Acadian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35375" y="1052513"/>
            <a:ext cx="5508625" cy="48244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mtClean="0">
                <a:solidFill>
                  <a:schemeClr val="bg1"/>
                </a:solidFill>
                <a:latin typeface="Mistral" pitchFamily="66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ru-RU" smtClean="0">
                <a:solidFill>
                  <a:schemeClr val="bg1"/>
                </a:solidFill>
                <a:latin typeface="Mistral" pitchFamily="66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en-US" smtClean="0">
                <a:solidFill>
                  <a:schemeClr val="bg1"/>
                </a:solidFill>
                <a:latin typeface="Mistral" pitchFamily="66" charset="0"/>
              </a:rPr>
              <a:t>          </a:t>
            </a:r>
            <a:r>
              <a:rPr lang="ru-RU" b="1" smtClean="0">
                <a:solidFill>
                  <a:schemeClr val="bg1"/>
                </a:solidFill>
                <a:latin typeface="m_Acadian" pitchFamily="82" charset="-52"/>
              </a:rPr>
              <a:t>Портфоліо </a:t>
            </a:r>
          </a:p>
          <a:p>
            <a:pPr>
              <a:buFont typeface="Arial" charset="0"/>
              <a:buNone/>
              <a:defRPr/>
            </a:pPr>
            <a:r>
              <a:rPr lang="uk-UA" smtClean="0">
                <a:solidFill>
                  <a:schemeClr val="bg1"/>
                </a:solidFill>
                <a:latin typeface="m_Acadian" pitchFamily="82" charset="-52"/>
              </a:rPr>
              <a:t>учителя англійської мови </a:t>
            </a:r>
          </a:p>
          <a:p>
            <a:pPr>
              <a:buFont typeface="Arial" charset="0"/>
              <a:buNone/>
              <a:defRPr/>
            </a:pPr>
            <a:r>
              <a:rPr lang="uk-U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/>
            </a:r>
            <a:br>
              <a:rPr lang="uk-UA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</a:br>
            <a:r>
              <a:rPr lang="uk-UA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 </a:t>
            </a: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 </a:t>
            </a:r>
            <a:r>
              <a:rPr lang="uk-UA" sz="4000" b="1" smtClean="0">
                <a:solidFill>
                  <a:schemeClr val="bg1"/>
                </a:solidFill>
                <a:latin typeface="Mistral" pitchFamily="66" charset="0"/>
              </a:rPr>
              <a:t>ПІДОПРИГОРИ  </a:t>
            </a:r>
          </a:p>
          <a:p>
            <a:pPr>
              <a:buFont typeface="Arial" charset="0"/>
              <a:buNone/>
              <a:defRPr/>
            </a:pPr>
            <a:r>
              <a:rPr lang="uk-UA" sz="3600" b="1" smtClean="0">
                <a:solidFill>
                  <a:schemeClr val="bg1"/>
                </a:solidFill>
                <a:latin typeface="Mistral" pitchFamily="66" charset="0"/>
              </a:rPr>
              <a:t>   ЮЛІЇ  ВАСИЛІВНИ</a:t>
            </a:r>
            <a:endParaRPr lang="en-US" sz="3600" b="1" smtClean="0">
              <a:solidFill>
                <a:schemeClr val="bg1"/>
              </a:solidFill>
              <a:latin typeface="Mistral" pitchFamily="66" charset="0"/>
            </a:endParaRPr>
          </a:p>
          <a:p>
            <a:pPr>
              <a:buFont typeface="Arial" charset="0"/>
              <a:buNone/>
              <a:defRPr/>
            </a:pPr>
            <a:endParaRPr lang="en-US" sz="3600" b="1" smtClean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9" name="Рисунок 8" descr="IMG_7803.JPG"/>
          <p:cNvPicPr>
            <a:picLocks noChangeAspect="1"/>
          </p:cNvPicPr>
          <p:nvPr/>
        </p:nvPicPr>
        <p:blipFill>
          <a:blip r:embed="rId3" cstate="print"/>
          <a:srcRect l="6250" t="13541" r="38281" b="22917"/>
          <a:stretch>
            <a:fillRect/>
          </a:stretch>
        </p:blipFill>
        <p:spPr bwMode="auto">
          <a:xfrm>
            <a:off x="467544" y="2492896"/>
            <a:ext cx="3199476" cy="2748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НАУКОВО-МЕТОДИЧНА ДІЯЛЬНІСТЬ</a:t>
            </a:r>
          </a:p>
        </p:txBody>
      </p:sp>
      <p:sp>
        <p:nvSpPr>
          <p:cNvPr id="25603" name="Содержимое 7"/>
          <p:cNvSpPr>
            <a:spLocks noGrp="1"/>
          </p:cNvSpPr>
          <p:nvPr>
            <p:ph idx="1"/>
          </p:nvPr>
        </p:nvSpPr>
        <p:spPr>
          <a:xfrm>
            <a:off x="395288" y="1268413"/>
            <a:ext cx="8374062" cy="3168650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Century Schoolbook" pitchFamily="18" charset="0"/>
              </a:rPr>
              <a:t>Педагогічна проблема</a:t>
            </a:r>
            <a:r>
              <a:rPr lang="uk-UA" b="1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uk-UA" b="1" i="1" smtClean="0">
                <a:solidFill>
                  <a:schemeClr val="bg1"/>
                </a:solidFill>
                <a:latin typeface="Century Schoolbook" pitchFamily="18" charset="0"/>
              </a:rPr>
              <a:t>“Навчання лексики за комунікативною методикою”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Century Schoolbook" pitchFamily="18" charset="0"/>
              </a:rPr>
              <a:t>Власні методичні розробки</a:t>
            </a:r>
          </a:p>
          <a:p>
            <a:pPr marL="514350" indent="-514350" eaLnBrk="1" hangingPunct="1">
              <a:buFont typeface="Courier New" pitchFamily="49" charset="0"/>
              <a:buChar char="•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Серія уроків у 1 класі з теми “Моя родина та друзі”.</a:t>
            </a:r>
          </a:p>
          <a:p>
            <a:pPr marL="514350" indent="-514350" eaLnBrk="1" hangingPunct="1">
              <a:buFont typeface="Courier New" pitchFamily="49" charset="0"/>
              <a:buChar char="•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Наочно-дидактичний матеріал для уроків англійської мови у 1 класі “Вивчаємо літери англійського алфавіту”.</a:t>
            </a:r>
            <a:endParaRPr lang="ru-RU" sz="2000" smtClean="0">
              <a:solidFill>
                <a:schemeClr val="bg1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ourier New" pitchFamily="49" charset="0"/>
              <a:buChar char="•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Педагогічна скарбничка: посібник “Лексичні ігри на уроках англійської мови”.</a:t>
            </a:r>
            <a:endParaRPr lang="ru-RU" sz="2000" smtClean="0">
              <a:solidFill>
                <a:schemeClr val="bg1"/>
              </a:solidFill>
              <a:latin typeface="Century Schoolbook" pitchFamily="18" charset="0"/>
              <a:cs typeface="Times New Roman" pitchFamily="18" charset="0"/>
              <a:hlinkClick r:id="rId3" action="ppaction://hlinkfile"/>
            </a:endParaRPr>
          </a:p>
          <a:p>
            <a:pPr marL="514350" indent="-514350" eaLnBrk="1" hangingPunct="1">
              <a:buFont typeface="Courier New" pitchFamily="49" charset="0"/>
              <a:buChar char="•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Збірка дидактичних  матеріалів  для  </a:t>
            </a:r>
            <a:r>
              <a:rPr lang="ru-RU" sz="200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6</a:t>
            </a: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 класу з  теми “Спорт”.</a:t>
            </a:r>
          </a:p>
          <a:p>
            <a:pPr marL="514350" indent="-514350"/>
            <a:endParaRPr lang="uk-UA" sz="2000" smtClean="0">
              <a:latin typeface="Century Schoolbook" pitchFamily="18" charset="0"/>
            </a:endParaRPr>
          </a:p>
        </p:txBody>
      </p:sp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Управляющая кнопка: сведения 12">
            <a:hlinkClick r:id="rId6" highlightClick="1"/>
          </p:cNvPr>
          <p:cNvSpPr/>
          <p:nvPr/>
        </p:nvSpPr>
        <p:spPr>
          <a:xfrm>
            <a:off x="5929313" y="3071813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357188" y="2071688"/>
            <a:ext cx="8351837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uk-UA">
                <a:solidFill>
                  <a:schemeClr val="bg1"/>
                </a:solidFill>
              </a:rPr>
              <a:t> </a:t>
            </a: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Заняття з підготовки дітей дошкільного віку до навчання в 1 класі (“Школа у природі”)</a:t>
            </a:r>
          </a:p>
          <a:p>
            <a:pPr marL="342900" indent="-342900" eaLnBrk="0" hangingPunct="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uk-UA" sz="2000">
                <a:solidFill>
                  <a:schemeClr val="bg1"/>
                </a:solidFill>
              </a:rPr>
              <a:t> </a:t>
            </a: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Предметний тиждень</a:t>
            </a:r>
          </a:p>
          <a:p>
            <a:pPr marL="914400" lvl="1" indent="-45720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КВК</a:t>
            </a:r>
          </a:p>
          <a:p>
            <a:pPr marL="914400" lvl="1" indent="-45720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Сценарій</a:t>
            </a:r>
            <a:r>
              <a:rPr lang="en-US" sz="200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позакласного заходу</a:t>
            </a:r>
          </a:p>
          <a:p>
            <a:pPr marL="914400" lvl="1" indent="-45720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Інсценізація казки</a:t>
            </a:r>
          </a:p>
          <a:p>
            <a:pPr marL="342900" indent="-342900" eaLnBrk="0" hangingPunct="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uk-UA" sz="2000">
                <a:solidFill>
                  <a:schemeClr val="bg1"/>
                </a:solidFill>
                <a:latin typeface="Century Schoolbook" pitchFamily="18" charset="0"/>
              </a:rPr>
              <a:t>Літнє оздоровлення учнів (“Мовний табір”)</a:t>
            </a:r>
          </a:p>
          <a:p>
            <a:pPr marL="342900" indent="-342900" eaLnBrk="0" hangingPunct="0">
              <a:spcBef>
                <a:spcPct val="30000"/>
              </a:spcBef>
              <a:buFontTx/>
              <a:buChar char="•"/>
            </a:pPr>
            <a:endParaRPr lang="uk-UA" sz="2000">
              <a:solidFill>
                <a:schemeClr val="bg1"/>
              </a:solidFill>
              <a:latin typeface="Century Schoolbook" pitchFamily="18" charset="0"/>
            </a:endParaRPr>
          </a:p>
          <a:p>
            <a:pPr marL="342900" indent="-342900" eaLnBrk="0" hangingPunct="0">
              <a:spcBef>
                <a:spcPct val="30000"/>
              </a:spcBef>
              <a:buFontTx/>
              <a:buChar char="•"/>
            </a:pPr>
            <a:endParaRPr lang="uk-UA" sz="2000">
              <a:solidFill>
                <a:schemeClr val="bg1"/>
              </a:solidFill>
              <a:latin typeface="Century Schoolbook" pitchFamily="18" charset="0"/>
            </a:endParaRPr>
          </a:p>
          <a:p>
            <a:pPr marL="342900" indent="-342900" eaLnBrk="0" hangingPunct="0">
              <a:spcBef>
                <a:spcPct val="30000"/>
              </a:spcBef>
              <a:buFontTx/>
              <a:buChar char="•"/>
            </a:pPr>
            <a:endParaRPr lang="uk-UA" sz="2000">
              <a:solidFill>
                <a:schemeClr val="bg1"/>
              </a:solidFill>
              <a:latin typeface="Century Schoolbook" pitchFamily="18" charset="0"/>
            </a:endParaRPr>
          </a:p>
          <a:p>
            <a:pPr marL="342900" indent="-342900" eaLnBrk="0" hangingPunct="0">
              <a:spcBef>
                <a:spcPct val="30000"/>
              </a:spcBef>
              <a:buFontTx/>
              <a:buChar char="•"/>
            </a:pPr>
            <a:endParaRPr lang="uk-UA" sz="200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243888" y="6021388"/>
            <a:ext cx="504825" cy="360362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662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Позакласна робота</a:t>
            </a:r>
            <a:endParaRPr lang="ru-RU" smtClean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1" name="Управляющая кнопка: сведения 12">
            <a:hlinkClick r:id="rId5" highlightClick="1"/>
          </p:cNvPr>
          <p:cNvSpPr/>
          <p:nvPr/>
        </p:nvSpPr>
        <p:spPr>
          <a:xfrm>
            <a:off x="4071938" y="2428875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Управляющая кнопка: сведения 12">
            <a:hlinkClick r:id="rId6" action="ppaction://hlinkfile" highlightClick="1"/>
          </p:cNvPr>
          <p:cNvSpPr/>
          <p:nvPr/>
        </p:nvSpPr>
        <p:spPr>
          <a:xfrm>
            <a:off x="3857625" y="3929063"/>
            <a:ext cx="433388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Управляющая кнопка: сведения 12">
            <a:hlinkClick r:id="rId7" action="ppaction://hlinkfile" highlightClick="1"/>
          </p:cNvPr>
          <p:cNvSpPr/>
          <p:nvPr/>
        </p:nvSpPr>
        <p:spPr>
          <a:xfrm>
            <a:off x="6357938" y="4429125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Управляющая кнопка: сведения 12">
            <a:hlinkClick r:id="rId5" highlightClick="1"/>
          </p:cNvPr>
          <p:cNvSpPr/>
          <p:nvPr/>
        </p:nvSpPr>
        <p:spPr>
          <a:xfrm>
            <a:off x="3786188" y="2786063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6"/>
          <p:cNvSpPr>
            <a:spLocks noGrp="1"/>
          </p:cNvSpPr>
          <p:nvPr>
            <p:ph type="title"/>
          </p:nvPr>
        </p:nvSpPr>
        <p:spPr>
          <a:xfrm>
            <a:off x="500063" y="1357313"/>
            <a:ext cx="8229600" cy="1714500"/>
          </a:xfrm>
        </p:spPr>
        <p:txBody>
          <a:bodyPr/>
          <a:lstStyle/>
          <a:p>
            <a:r>
              <a:rPr lang="uk-UA" altLang="uk-UA" smtClean="0">
                <a:solidFill>
                  <a:schemeClr val="bg1"/>
                </a:solidFill>
                <a:latin typeface="Mistral" pitchFamily="66" charset="0"/>
              </a:rPr>
              <a:t>Корпус Миру США в Україні у рамках проекту – “Викладання англійської мови як іноземної ”</a:t>
            </a:r>
            <a:r>
              <a:rPr lang="uk-UA" altLang="uk-UA" smtClean="0"/>
              <a:t/>
            </a:r>
            <a:br>
              <a:rPr lang="uk-UA" altLang="uk-UA" smtClean="0"/>
            </a:br>
            <a:r>
              <a:rPr lang="uk-UA" altLang="uk-UA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uk-UA" altLang="uk-UA" sz="2000" smtClean="0">
                <a:solidFill>
                  <a:schemeClr val="bg1"/>
                </a:solidFill>
                <a:latin typeface="Century Schoolbook" pitchFamily="18" charset="0"/>
              </a:rPr>
              <a:t>Співпраця з Корпусом Миру США </a:t>
            </a:r>
            <a:endParaRPr lang="ru-RU" sz="2000" smtClean="0">
              <a:latin typeface="Century Schoolbook" pitchFamily="18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ru-RU" altLang="uk-UA" sz="2000" smtClean="0">
              <a:latin typeface="Century Schoolbook" pitchFamily="18" charset="0"/>
              <a:hlinkClick r:id="rId2" action="ppaction://hlinkfile"/>
            </a:endParaRPr>
          </a:p>
          <a:p>
            <a:pPr eaLnBrk="1" hangingPunct="1"/>
            <a:r>
              <a:rPr lang="uk-UA" altLang="uk-UA" sz="2000" smtClean="0">
                <a:solidFill>
                  <a:schemeClr val="bg1"/>
                </a:solidFill>
                <a:latin typeface="Century Schoolbook" pitchFamily="18" charset="0"/>
              </a:rPr>
              <a:t>Практичний семінар</a:t>
            </a:r>
          </a:p>
          <a:p>
            <a:pPr eaLnBrk="1" hangingPunct="1"/>
            <a:r>
              <a:rPr lang="uk-UA" altLang="uk-UA" sz="2000" smtClean="0">
                <a:solidFill>
                  <a:schemeClr val="bg1"/>
                </a:solidFill>
                <a:latin typeface="Century Schoolbook" pitchFamily="18" charset="0"/>
              </a:rPr>
              <a:t>Десант</a:t>
            </a:r>
          </a:p>
          <a:p>
            <a:pPr eaLnBrk="1" hangingPunct="1"/>
            <a:r>
              <a:rPr lang="uk-UA" altLang="uk-UA" sz="2000" smtClean="0">
                <a:solidFill>
                  <a:schemeClr val="bg1"/>
                </a:solidFill>
                <a:latin typeface="Century Schoolbook" pitchFamily="18" charset="0"/>
              </a:rPr>
              <a:t>Робота з волонтером</a:t>
            </a:r>
          </a:p>
          <a:p>
            <a:pPr eaLnBrk="1" hangingPunct="1"/>
            <a:r>
              <a:rPr lang="uk-UA" altLang="uk-UA" sz="2000" smtClean="0">
                <a:solidFill>
                  <a:schemeClr val="bg1"/>
                </a:solidFill>
                <a:latin typeface="Century Schoolbook" pitchFamily="18" charset="0"/>
              </a:rPr>
              <a:t>Літній оздоровчий табір “Веселка”</a:t>
            </a:r>
          </a:p>
        </p:txBody>
      </p:sp>
      <p:sp>
        <p:nvSpPr>
          <p:cNvPr id="6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Управляющая кнопка: сведения 12">
            <a:hlinkClick r:id="rId4" highlightClick="1"/>
          </p:cNvPr>
          <p:cNvSpPr/>
          <p:nvPr/>
        </p:nvSpPr>
        <p:spPr>
          <a:xfrm>
            <a:off x="6929438" y="3071813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7"/>
          <p:cNvSpPr>
            <a:spLocks noGrp="1"/>
          </p:cNvSpPr>
          <p:nvPr>
            <p:ph idx="1"/>
          </p:nvPr>
        </p:nvSpPr>
        <p:spPr>
          <a:xfrm>
            <a:off x="395288" y="1052513"/>
            <a:ext cx="8353425" cy="54006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Загальні відомості</a:t>
            </a: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Підвищення кваліфікації</a:t>
            </a:r>
            <a:endParaRPr lang="uk-UA" altLang="uk-UA" u="sng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Відомості про атестацію і нагороди </a:t>
            </a:r>
            <a:endParaRPr lang="uk-UA" altLang="uk-UA" u="sng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Педагогічна діяльність</a:t>
            </a: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Науково-методична діяльність</a:t>
            </a: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Позакласна робота з предмета</a:t>
            </a: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Співпраця з Корпусом Миру</a:t>
            </a:r>
            <a:r>
              <a:rPr lang="en-US" altLang="uk-UA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США в Україні</a:t>
            </a:r>
          </a:p>
          <a:p>
            <a:pPr marL="609600" indent="-609600">
              <a:buFontTx/>
              <a:buAutoNum type="arabicPeriod"/>
            </a:pPr>
            <a:r>
              <a:rPr lang="uk-UA" altLang="uk-UA" smtClean="0">
                <a:solidFill>
                  <a:schemeClr val="bg1"/>
                </a:solidFill>
                <a:latin typeface="Century Schoolbook" pitchFamily="18" charset="0"/>
              </a:rPr>
              <a:t>Фотоматеріали</a:t>
            </a:r>
          </a:p>
          <a:p>
            <a:pPr marL="609600" indent="-609600">
              <a:buFont typeface="Arial" charset="0"/>
              <a:buNone/>
            </a:pPr>
            <a:endParaRPr lang="uk-UA" smtClean="0"/>
          </a:p>
        </p:txBody>
      </p:sp>
      <p:sp>
        <p:nvSpPr>
          <p:cNvPr id="15363" name="Заголовок 10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865188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Mistral" pitchFamily="66" charset="0"/>
              </a:rPr>
              <a:t>ЗМІСТ</a:t>
            </a:r>
            <a:endParaRPr lang="uk-UA" smtClean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сведения 10">
            <a:hlinkClick r:id="rId4" action="ppaction://hlinksldjump" highlightClick="1"/>
          </p:cNvPr>
          <p:cNvSpPr/>
          <p:nvPr/>
        </p:nvSpPr>
        <p:spPr>
          <a:xfrm>
            <a:off x="4932363" y="1268413"/>
            <a:ext cx="431800" cy="360362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6300788" y="1700213"/>
            <a:ext cx="431800" cy="360362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Управляющая кнопка: сведения 12">
            <a:hlinkClick r:id="rId6" action="ppaction://hlinksldjump" highlightClick="1"/>
          </p:cNvPr>
          <p:cNvSpPr/>
          <p:nvPr/>
        </p:nvSpPr>
        <p:spPr>
          <a:xfrm>
            <a:off x="7956550" y="2420938"/>
            <a:ext cx="433388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Управляющая кнопка: сведения 12">
            <a:hlinkClick r:id="rId7" action="ppaction://hlinksldjump" highlightClick="1"/>
          </p:cNvPr>
          <p:cNvSpPr/>
          <p:nvPr/>
        </p:nvSpPr>
        <p:spPr>
          <a:xfrm>
            <a:off x="5795963" y="2924175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Управляющая кнопка: сведения 12">
            <a:hlinkClick r:id="rId8" action="ppaction://hlinksldjump" highlightClick="1"/>
          </p:cNvPr>
          <p:cNvSpPr/>
          <p:nvPr/>
        </p:nvSpPr>
        <p:spPr>
          <a:xfrm>
            <a:off x="7164388" y="3500438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ведения 12">
            <a:hlinkClick r:id="rId9" action="ppaction://hlinksldjump" highlightClick="1"/>
          </p:cNvPr>
          <p:cNvSpPr/>
          <p:nvPr/>
        </p:nvSpPr>
        <p:spPr>
          <a:xfrm>
            <a:off x="7092950" y="4149725"/>
            <a:ext cx="433388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Управляющая кнопка: сведения 12">
            <a:hlinkClick r:id="rId10" action="ppaction://hlinksldjump" highlightClick="1"/>
          </p:cNvPr>
          <p:cNvSpPr/>
          <p:nvPr/>
        </p:nvSpPr>
        <p:spPr>
          <a:xfrm>
            <a:off x="2643188" y="5143500"/>
            <a:ext cx="433387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Управляющая кнопка: сведения 12">
            <a:hlinkClick r:id="rId11" highlightClick="1"/>
          </p:cNvPr>
          <p:cNvSpPr/>
          <p:nvPr/>
        </p:nvSpPr>
        <p:spPr>
          <a:xfrm>
            <a:off x="4143375" y="5715000"/>
            <a:ext cx="433388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ЗАГАЛЬНІ ВІДОМОСТІ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288" y="1125538"/>
          <a:ext cx="8280400" cy="5359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5290"/>
                <a:gridCol w="5355877"/>
              </a:tblGrid>
              <a:tr h="165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Прізвище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,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endParaRPr kumimoji="0" lang="uk-UA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і</a:t>
                      </a:r>
                      <a:r>
                        <a:rPr kumimoji="0" lang="uk-UA" sz="180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м′я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,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по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батькові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 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Мій сайт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E-mail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Сайт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гімназії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ПІДОПРИГОРА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ЮЛІЯ ВАСИЛІВНА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hlinkClick r:id="rId4"/>
                        </a:rPr>
                        <a:t>www.yuliapodoprigora.webnode.com.ua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hlinkClick r:id="rId5"/>
                        </a:rPr>
                        <a:t>podoprigora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hlinkClick r:id="rId6"/>
                        </a:rPr>
                        <a:t>yv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hlinkClick r:id="rId5"/>
                        </a:rPr>
                        <a:t>@gmail.com</a:t>
                      </a:r>
                      <a:endParaRPr kumimoji="0" lang="uk-UA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hlinkClick r:id="rId7"/>
                        </a:rPr>
                        <a:t>www.krgimn.at.ua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Дата </a:t>
                      </a:r>
                      <a:r>
                        <a:rPr kumimoji="0" lang="ru-RU" sz="18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народження</a:t>
                      </a:r>
                      <a:endParaRPr lang="uk-UA" sz="1800" b="1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19 листопада 1976 року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Освіт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а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Вища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124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Факультет післядипломної та додаткової освіти Сумського державного педагогічного університету ім. А.С.Макаренка, 2006 р., англійська мова та зарубіжна література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Сумський державний педагогічний інститут ім. А.С.Макаренка, 1998 р., «Українська мова і література»;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Лебединське педагогічне училище ім.  А.С.Макаренка, 1995 р., «Викладання в початкових класах»;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ЗАГАЛЬНІ ВІДОМОСТІ</a:t>
            </a:r>
          </a:p>
        </p:txBody>
      </p:sp>
      <p:graphicFrame>
        <p:nvGraphicFramePr>
          <p:cNvPr id="5146" name="Group 26"/>
          <p:cNvGraphicFramePr>
            <a:graphicFrameLocks noGrp="1"/>
          </p:cNvGraphicFramePr>
          <p:nvPr/>
        </p:nvGraphicFramePr>
        <p:xfrm>
          <a:off x="395288" y="1125538"/>
          <a:ext cx="8353425" cy="5384800"/>
        </p:xfrm>
        <a:graphic>
          <a:graphicData uri="http://schemas.openxmlformats.org/drawingml/2006/table">
            <a:tbl>
              <a:tblPr/>
              <a:tblGrid>
                <a:gridCol w="2735262"/>
                <a:gridCol w="5618163"/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Спеціальність за  дипломом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Англійська мова та зарубіжна література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Викладання в початкових класах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Українська мова і література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Присвоєна  кваліфікація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Учитель англійської мови та зарубіжної літератури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Учитель української мови і літератури, зарубіжної літератури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Учитель початкових класів, організатор спортивних секцій і клубів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Загальний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трудовий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Педагогічний стаж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Педагогічний  стаж в даному навчальному закладі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20 років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15 років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9 років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243888" y="6092825"/>
            <a:ext cx="504825" cy="360363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6"/>
          <p:cNvSpPr>
            <a:spLocks noGrp="1"/>
          </p:cNvSpPr>
          <p:nvPr>
            <p:ph type="title"/>
          </p:nvPr>
        </p:nvSpPr>
        <p:spPr>
          <a:xfrm>
            <a:off x="-252413" y="333375"/>
            <a:ext cx="8229601" cy="1143000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ПІДВИЩЕННЯ КВАЛІФІКАЦІЇ</a:t>
            </a:r>
            <a:endParaRPr lang="ru-RU" smtClean="0">
              <a:solidFill>
                <a:schemeClr val="bg1"/>
              </a:solidFill>
              <a:latin typeface="Mistral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288" y="1628775"/>
          <a:ext cx="8280400" cy="27860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40460"/>
                <a:gridCol w="4140460"/>
              </a:tblGrid>
              <a:tr h="809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НАЗВА КУРСІВ, КІЛЬКІСТЬ ГОДИН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ТЕРМІНИ, № СВІДОЦТВА</a:t>
                      </a:r>
                    </a:p>
                    <a:p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Курси підвищення кваліфікації при  Сумському обласному інституті післядипломної педагогічної освіти за спеціальністю вчитель англійської мови (143 години)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10 листопада 2010 р.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11 березня 2011р.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НВВ №012387</a:t>
                      </a:r>
                      <a:endParaRPr lang="uk-UA" sz="1800" dirty="0">
                        <a:solidFill>
                          <a:schemeClr val="bg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243888" y="6092825"/>
            <a:ext cx="504825" cy="360363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6"/>
          <p:cNvSpPr>
            <a:spLocks noGrp="1"/>
          </p:cNvSpPr>
          <p:nvPr>
            <p:ph type="title"/>
          </p:nvPr>
        </p:nvSpPr>
        <p:spPr>
          <a:xfrm>
            <a:off x="-252413" y="333375"/>
            <a:ext cx="8229601" cy="1143000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ДАНІ ПОПЕРЕДНЬОЇ АТЕСТАЦІЇ</a:t>
            </a:r>
          </a:p>
        </p:txBody>
      </p:sp>
      <p:graphicFrame>
        <p:nvGraphicFramePr>
          <p:cNvPr id="7189" name="Group 21"/>
          <p:cNvGraphicFramePr>
            <a:graphicFrameLocks noGrp="1"/>
          </p:cNvGraphicFramePr>
          <p:nvPr/>
        </p:nvGraphicFramePr>
        <p:xfrm>
          <a:off x="539750" y="1628775"/>
          <a:ext cx="8135938" cy="2514600"/>
        </p:xfrm>
        <a:graphic>
          <a:graphicData uri="http://schemas.openxmlformats.org/drawingml/2006/table">
            <a:tbl>
              <a:tblPr/>
              <a:tblGrid>
                <a:gridCol w="3168650"/>
                <a:gridCol w="4967288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РІК ПРОХОДЖЕННЯ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КВАЛІФІКАЦІЙНА КАТЕГОРІЯ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 рік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 рік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рік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ІІ категорія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 категорія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вища категорія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Прямоугольник 5"/>
          <p:cNvSpPr>
            <a:spLocks noChangeArrowheads="1"/>
          </p:cNvSpPr>
          <p:nvPr/>
        </p:nvSpPr>
        <p:spPr bwMode="auto">
          <a:xfrm>
            <a:off x="684213" y="4581525"/>
            <a:ext cx="144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Century Schoolbook" pitchFamily="18" charset="0"/>
              </a:rPr>
              <a:t>Нагороди </a:t>
            </a:r>
          </a:p>
        </p:txBody>
      </p:sp>
      <p:sp>
        <p:nvSpPr>
          <p:cNvPr id="7" name="Управляющая кнопка: сведения 6">
            <a:hlinkClick r:id="rId5" action="ppaction://hlinksldjump" highlightClick="1"/>
          </p:cNvPr>
          <p:cNvSpPr/>
          <p:nvPr/>
        </p:nvSpPr>
        <p:spPr>
          <a:xfrm>
            <a:off x="2124075" y="4652963"/>
            <a:ext cx="431800" cy="360362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8243888" y="6021388"/>
            <a:ext cx="504825" cy="360362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982" name="Group 142"/>
          <p:cNvGraphicFramePr>
            <a:graphicFrameLocks noGrp="1"/>
          </p:cNvGraphicFramePr>
          <p:nvPr/>
        </p:nvGraphicFramePr>
        <p:xfrm>
          <a:off x="539750" y="1557338"/>
          <a:ext cx="8135938" cy="2925762"/>
        </p:xfrm>
        <a:graphic>
          <a:graphicData uri="http://schemas.openxmlformats.org/drawingml/2006/table">
            <a:tbl>
              <a:tblPr/>
              <a:tblGrid>
                <a:gridCol w="1266825"/>
                <a:gridCol w="3097213"/>
                <a:gridCol w="37719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2008 р.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Грамота відділу освіти райдержадміністрації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досягнуті успіхи і сумлінну працю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2012 р.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Грамота відділу освіти райдержадміністрації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За результатами роботи у 2011-12 н.р.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2012 р.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Сертифікат Корпусу Миру США в Україні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За успішне проходження практичного семінару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2014 р.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Сертифікат Корпусу Миру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США в Україні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За співпрацю з волонтером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ГРАМОТИ І СЕРТИФІКАТИ</a:t>
            </a: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ПЕДАГОГІЧНА ДІЯЛЬНІСТЬ</a:t>
            </a:r>
          </a:p>
        </p:txBody>
      </p:sp>
      <p:sp>
        <p:nvSpPr>
          <p:cNvPr id="23556" name="Содержимое 7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entury Schoolbook" pitchFamily="18" charset="0"/>
              </a:rPr>
              <a:t>Педагогічне есе</a:t>
            </a:r>
          </a:p>
          <a:p>
            <a:r>
              <a:rPr lang="uk-UA" smtClean="0">
                <a:solidFill>
                  <a:schemeClr val="bg1"/>
                </a:solidFill>
                <a:latin typeface="Century Schoolbook" pitchFamily="18" charset="0"/>
              </a:rPr>
              <a:t>Результати педагогічної діяльності</a:t>
            </a:r>
          </a:p>
          <a:p>
            <a:pPr>
              <a:buFont typeface="Arial" charset="0"/>
              <a:buNone/>
            </a:pPr>
            <a:endParaRPr lang="uk-UA" smtClean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7885113" y="2349500"/>
            <a:ext cx="431800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" name="Управляющая кнопка: сведения 5">
            <a:hlinkClick r:id="rId5" action="ppaction://hlinkfile" highlightClick="1"/>
          </p:cNvPr>
          <p:cNvSpPr/>
          <p:nvPr/>
        </p:nvSpPr>
        <p:spPr>
          <a:xfrm>
            <a:off x="4211638" y="1773238"/>
            <a:ext cx="431800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8243888" y="6021388"/>
            <a:ext cx="504825" cy="431800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i007.radikal.ru/1011/6a/f2c8fe5fc1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imn180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96336" y="47667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6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РЕЗУЛЬТАТИ ПЕДАГОГІЧНОЇ </a:t>
            </a:r>
            <a:br>
              <a:rPr lang="uk-UA" smtClean="0">
                <a:solidFill>
                  <a:schemeClr val="bg1"/>
                </a:solidFill>
                <a:latin typeface="Mistral" pitchFamily="66" charset="0"/>
              </a:rPr>
            </a:br>
            <a:r>
              <a:rPr lang="uk-UA" smtClean="0">
                <a:solidFill>
                  <a:schemeClr val="bg1"/>
                </a:solidFill>
                <a:latin typeface="Mistral" pitchFamily="66" charset="0"/>
              </a:rPr>
              <a:t>ДІЯЛЬНОСТІ</a:t>
            </a:r>
          </a:p>
        </p:txBody>
      </p:sp>
      <p:sp>
        <p:nvSpPr>
          <p:cNvPr id="24580" name="Содержимое 7"/>
          <p:cNvSpPr>
            <a:spLocks noGrp="1"/>
          </p:cNvSpPr>
          <p:nvPr>
            <p:ph idx="1"/>
          </p:nvPr>
        </p:nvSpPr>
        <p:spPr>
          <a:xfrm>
            <a:off x="428625" y="1714500"/>
            <a:ext cx="8424863" cy="295275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chemeClr val="bg1"/>
                </a:solidFill>
                <a:latin typeface="Century Schoolbook" pitchFamily="18" charset="0"/>
              </a:rPr>
              <a:t>Результати навчальних досягнень учнів</a:t>
            </a:r>
            <a:r>
              <a:rPr lang="en-US" sz="2000" b="1" smtClean="0">
                <a:solidFill>
                  <a:schemeClr val="bg1"/>
                </a:solidFill>
                <a:latin typeface="Century Schoolbook" pitchFamily="18" charset="0"/>
              </a:rPr>
              <a:t>:</a:t>
            </a:r>
            <a:endParaRPr lang="uk-UA" sz="2000" b="1" smtClean="0">
              <a:solidFill>
                <a:schemeClr val="bg1"/>
              </a:solidFill>
              <a:latin typeface="Century Schoolbook" pitchFamily="18" charset="0"/>
              <a:hlinkClick r:id="rId4" action="ppaction://hlinkfile"/>
            </a:endParaRPr>
          </a:p>
          <a:p>
            <a:pPr lvl="1" eaLnBrk="1" hangingPunct="1">
              <a:buFontTx/>
              <a:buChar char="-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</a:rPr>
              <a:t>результати моніторингу якості загальної середньої освіти в 1(5) класі за результатами навчання учнів у початковій школі (2013 р.)</a:t>
            </a:r>
          </a:p>
          <a:p>
            <a:pPr lvl="1" eaLnBrk="1" hangingPunct="1">
              <a:buFontTx/>
              <a:buChar char="-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</a:rPr>
              <a:t>результати моніторингу якості знань з англійської мови</a:t>
            </a:r>
            <a:endParaRPr lang="uk-UA" sz="2000" smtClean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buFontTx/>
              <a:buChar char="-"/>
            </a:pPr>
            <a:r>
              <a:rPr lang="uk-UA" sz="2000" smtClean="0">
                <a:solidFill>
                  <a:schemeClr val="bg1"/>
                </a:solidFill>
                <a:latin typeface="Century Schoolbook" pitchFamily="18" charset="0"/>
              </a:rPr>
              <a:t>результати навчальної діяльності</a:t>
            </a:r>
          </a:p>
          <a:p>
            <a:pPr eaLnBrk="1" hangingPunct="1"/>
            <a:endParaRPr lang="uk-UA" sz="2000" b="1" smtClean="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2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243888" y="6021388"/>
            <a:ext cx="504825" cy="360362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Управляющая кнопка: сведения 5">
            <a:hlinkClick r:id="rId6" action="ppaction://hlinkfile" highlightClick="1"/>
          </p:cNvPr>
          <p:cNvSpPr/>
          <p:nvPr/>
        </p:nvSpPr>
        <p:spPr>
          <a:xfrm>
            <a:off x="3143250" y="2714625"/>
            <a:ext cx="431800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Управляющая кнопка: сведения 5">
            <a:hlinkClick r:id="rId7" action="ppaction://hlinkfile" highlightClick="1"/>
          </p:cNvPr>
          <p:cNvSpPr/>
          <p:nvPr/>
        </p:nvSpPr>
        <p:spPr>
          <a:xfrm>
            <a:off x="5715000" y="3500438"/>
            <a:ext cx="431800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Управляющая кнопка: сведения 5">
            <a:hlinkClick r:id="rId8" action="ppaction://hlinkfile" highlightClick="1"/>
          </p:cNvPr>
          <p:cNvSpPr/>
          <p:nvPr/>
        </p:nvSpPr>
        <p:spPr>
          <a:xfrm>
            <a:off x="8143875" y="3000375"/>
            <a:ext cx="431800" cy="35877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428</Words>
  <Application>Microsoft Office PowerPoint</Application>
  <PresentationFormat>Экран (4:3)</PresentationFormat>
  <Paragraphs>117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Arial</vt:lpstr>
      <vt:lpstr>Calibri</vt:lpstr>
      <vt:lpstr>m_Acadian</vt:lpstr>
      <vt:lpstr>Mistral</vt:lpstr>
      <vt:lpstr>Century Schoolbook</vt:lpstr>
      <vt:lpstr>Wingdings</vt:lpstr>
      <vt:lpstr>Times New Roman</vt:lpstr>
      <vt:lpstr>Courier New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Краснопільська гімназія   Краснопільської районної ради  Сумської області</vt:lpstr>
      <vt:lpstr>ЗМІСТ</vt:lpstr>
      <vt:lpstr>ЗАГАЛЬНІ ВІДОМОСТІ</vt:lpstr>
      <vt:lpstr>ЗАГАЛЬНІ ВІДОМОСТІ</vt:lpstr>
      <vt:lpstr>ПІДВИЩЕННЯ КВАЛІФІКАЦІЇ</vt:lpstr>
      <vt:lpstr>ДАНІ ПОПЕРЕДНЬОЇ АТЕСТАЦІЇ</vt:lpstr>
      <vt:lpstr>ГРАМОТИ І СЕРТИФІКАТИ</vt:lpstr>
      <vt:lpstr>ПЕДАГОГІЧНА ДІЯЛЬНІСТЬ</vt:lpstr>
      <vt:lpstr>РЕЗУЛЬТАТИ ПЕДАГОГІЧНОЇ  ДІЯЛЬНОСТІ</vt:lpstr>
      <vt:lpstr>НАУКОВО-МЕТОДИЧНА ДІЯЛЬНІСТЬ</vt:lpstr>
      <vt:lpstr>Позакласна робота</vt:lpstr>
      <vt:lpstr>Корпус Миру США в Україні у рамках проекту – “Викладання англійської мови як іноземної ”  Співпраця з Корпусом Миру США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Краснопільська гімназія  Краснопільської районної ради Сумської області Портфоліо учителя англійської мови                                                </dc:title>
  <cp:lastModifiedBy>Customer</cp:lastModifiedBy>
  <cp:revision>115</cp:revision>
  <dcterms:modified xsi:type="dcterms:W3CDTF">2016-01-04T14:00:07Z</dcterms:modified>
</cp:coreProperties>
</file>